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0" r:id="rId3"/>
    <p:sldId id="261" r:id="rId4"/>
    <p:sldId id="256" r:id="rId5"/>
    <p:sldId id="257" r:id="rId6"/>
    <p:sldId id="258"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590" autoAdjust="0"/>
  </p:normalViewPr>
  <p:slideViewPr>
    <p:cSldViewPr>
      <p:cViewPr varScale="1">
        <p:scale>
          <a:sx n="71" d="100"/>
          <a:sy n="71" d="100"/>
        </p:scale>
        <p:origin x="-135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432E9183-0BB7-4FE9-9C2C-8E2C82F00A53}" type="datetimeFigureOut">
              <a:rPr lang="en-US" smtClean="0"/>
              <a:t>11/27/2014</a:t>
            </a:fld>
            <a:endParaRPr lang="en-US" dirty="0"/>
          </a:p>
        </p:txBody>
      </p:sp>
      <p:sp>
        <p:nvSpPr>
          <p:cNvPr id="5" name="Θέση υποσέλιδου 4"/>
          <p:cNvSpPr>
            <a:spLocks noGrp="1"/>
          </p:cNvSpPr>
          <p:nvPr>
            <p:ph type="ftr" sz="quarter" idx="11"/>
          </p:nvPr>
        </p:nvSpPr>
        <p:spPr/>
        <p:txBody>
          <a:bodyPr/>
          <a:lstStyle/>
          <a:p>
            <a:endParaRPr lang="en-US" dirty="0"/>
          </a:p>
        </p:txBody>
      </p:sp>
      <p:sp>
        <p:nvSpPr>
          <p:cNvPr id="6" name="Θέση αριθμού διαφάνειας 5"/>
          <p:cNvSpPr>
            <a:spLocks noGrp="1"/>
          </p:cNvSpPr>
          <p:nvPr>
            <p:ph type="sldNum" sz="quarter" idx="12"/>
          </p:nvPr>
        </p:nvSpPr>
        <p:spPr/>
        <p:txBody>
          <a:bodyPr/>
          <a:lstStyle/>
          <a:p>
            <a:fld id="{1DA3D049-33D3-43D9-B4A8-677BC1527CB0}" type="slidenum">
              <a:rPr lang="en-US" smtClean="0"/>
              <a:t>‹#›</a:t>
            </a:fld>
            <a:endParaRPr lang="en-US" dirty="0"/>
          </a:p>
        </p:txBody>
      </p:sp>
    </p:spTree>
    <p:extLst>
      <p:ext uri="{BB962C8B-B14F-4D97-AF65-F5344CB8AC3E}">
        <p14:creationId xmlns:p14="http://schemas.microsoft.com/office/powerpoint/2010/main" val="2591731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432E9183-0BB7-4FE9-9C2C-8E2C82F00A53}" type="datetimeFigureOut">
              <a:rPr lang="en-US" smtClean="0"/>
              <a:t>11/27/2014</a:t>
            </a:fld>
            <a:endParaRPr lang="en-US" dirty="0"/>
          </a:p>
        </p:txBody>
      </p:sp>
      <p:sp>
        <p:nvSpPr>
          <p:cNvPr id="5" name="Θέση υποσέλιδου 4"/>
          <p:cNvSpPr>
            <a:spLocks noGrp="1"/>
          </p:cNvSpPr>
          <p:nvPr>
            <p:ph type="ftr" sz="quarter" idx="11"/>
          </p:nvPr>
        </p:nvSpPr>
        <p:spPr/>
        <p:txBody>
          <a:bodyPr/>
          <a:lstStyle/>
          <a:p>
            <a:endParaRPr lang="en-US" dirty="0"/>
          </a:p>
        </p:txBody>
      </p:sp>
      <p:sp>
        <p:nvSpPr>
          <p:cNvPr id="6" name="Θέση αριθμού διαφάνειας 5"/>
          <p:cNvSpPr>
            <a:spLocks noGrp="1"/>
          </p:cNvSpPr>
          <p:nvPr>
            <p:ph type="sldNum" sz="quarter" idx="12"/>
          </p:nvPr>
        </p:nvSpPr>
        <p:spPr/>
        <p:txBody>
          <a:bodyPr/>
          <a:lstStyle/>
          <a:p>
            <a:fld id="{1DA3D049-33D3-43D9-B4A8-677BC1527CB0}" type="slidenum">
              <a:rPr lang="en-US" smtClean="0"/>
              <a:t>‹#›</a:t>
            </a:fld>
            <a:endParaRPr lang="en-US" dirty="0"/>
          </a:p>
        </p:txBody>
      </p:sp>
    </p:spTree>
    <p:extLst>
      <p:ext uri="{BB962C8B-B14F-4D97-AF65-F5344CB8AC3E}">
        <p14:creationId xmlns:p14="http://schemas.microsoft.com/office/powerpoint/2010/main" val="2739265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432E9183-0BB7-4FE9-9C2C-8E2C82F00A53}" type="datetimeFigureOut">
              <a:rPr lang="en-US" smtClean="0"/>
              <a:t>11/27/2014</a:t>
            </a:fld>
            <a:endParaRPr lang="en-US" dirty="0"/>
          </a:p>
        </p:txBody>
      </p:sp>
      <p:sp>
        <p:nvSpPr>
          <p:cNvPr id="5" name="Θέση υποσέλιδου 4"/>
          <p:cNvSpPr>
            <a:spLocks noGrp="1"/>
          </p:cNvSpPr>
          <p:nvPr>
            <p:ph type="ftr" sz="quarter" idx="11"/>
          </p:nvPr>
        </p:nvSpPr>
        <p:spPr/>
        <p:txBody>
          <a:bodyPr/>
          <a:lstStyle/>
          <a:p>
            <a:endParaRPr lang="en-US" dirty="0"/>
          </a:p>
        </p:txBody>
      </p:sp>
      <p:sp>
        <p:nvSpPr>
          <p:cNvPr id="6" name="Θέση αριθμού διαφάνειας 5"/>
          <p:cNvSpPr>
            <a:spLocks noGrp="1"/>
          </p:cNvSpPr>
          <p:nvPr>
            <p:ph type="sldNum" sz="quarter" idx="12"/>
          </p:nvPr>
        </p:nvSpPr>
        <p:spPr/>
        <p:txBody>
          <a:bodyPr/>
          <a:lstStyle/>
          <a:p>
            <a:fld id="{1DA3D049-33D3-43D9-B4A8-677BC1527CB0}" type="slidenum">
              <a:rPr lang="en-US" smtClean="0"/>
              <a:t>‹#›</a:t>
            </a:fld>
            <a:endParaRPr lang="en-US" dirty="0"/>
          </a:p>
        </p:txBody>
      </p:sp>
    </p:spTree>
    <p:extLst>
      <p:ext uri="{BB962C8B-B14F-4D97-AF65-F5344CB8AC3E}">
        <p14:creationId xmlns:p14="http://schemas.microsoft.com/office/powerpoint/2010/main" val="2246994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432E9183-0BB7-4FE9-9C2C-8E2C82F00A53}" type="datetimeFigureOut">
              <a:rPr lang="en-US" smtClean="0"/>
              <a:t>11/27/2014</a:t>
            </a:fld>
            <a:endParaRPr lang="en-US" dirty="0"/>
          </a:p>
        </p:txBody>
      </p:sp>
      <p:sp>
        <p:nvSpPr>
          <p:cNvPr id="5" name="Θέση υποσέλιδου 4"/>
          <p:cNvSpPr>
            <a:spLocks noGrp="1"/>
          </p:cNvSpPr>
          <p:nvPr>
            <p:ph type="ftr" sz="quarter" idx="11"/>
          </p:nvPr>
        </p:nvSpPr>
        <p:spPr/>
        <p:txBody>
          <a:bodyPr/>
          <a:lstStyle/>
          <a:p>
            <a:endParaRPr lang="en-US" dirty="0"/>
          </a:p>
        </p:txBody>
      </p:sp>
      <p:sp>
        <p:nvSpPr>
          <p:cNvPr id="6" name="Θέση αριθμού διαφάνειας 5"/>
          <p:cNvSpPr>
            <a:spLocks noGrp="1"/>
          </p:cNvSpPr>
          <p:nvPr>
            <p:ph type="sldNum" sz="quarter" idx="12"/>
          </p:nvPr>
        </p:nvSpPr>
        <p:spPr/>
        <p:txBody>
          <a:bodyPr/>
          <a:lstStyle/>
          <a:p>
            <a:fld id="{1DA3D049-33D3-43D9-B4A8-677BC1527CB0}" type="slidenum">
              <a:rPr lang="en-US" smtClean="0"/>
              <a:t>‹#›</a:t>
            </a:fld>
            <a:endParaRPr lang="en-US" dirty="0"/>
          </a:p>
        </p:txBody>
      </p:sp>
    </p:spTree>
    <p:extLst>
      <p:ext uri="{BB962C8B-B14F-4D97-AF65-F5344CB8AC3E}">
        <p14:creationId xmlns:p14="http://schemas.microsoft.com/office/powerpoint/2010/main" val="718185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432E9183-0BB7-4FE9-9C2C-8E2C82F00A53}" type="datetimeFigureOut">
              <a:rPr lang="en-US" smtClean="0"/>
              <a:t>11/27/2014</a:t>
            </a:fld>
            <a:endParaRPr lang="en-US" dirty="0"/>
          </a:p>
        </p:txBody>
      </p:sp>
      <p:sp>
        <p:nvSpPr>
          <p:cNvPr id="5" name="Θέση υποσέλιδου 4"/>
          <p:cNvSpPr>
            <a:spLocks noGrp="1"/>
          </p:cNvSpPr>
          <p:nvPr>
            <p:ph type="ftr" sz="quarter" idx="11"/>
          </p:nvPr>
        </p:nvSpPr>
        <p:spPr/>
        <p:txBody>
          <a:bodyPr/>
          <a:lstStyle/>
          <a:p>
            <a:endParaRPr lang="en-US" dirty="0"/>
          </a:p>
        </p:txBody>
      </p:sp>
      <p:sp>
        <p:nvSpPr>
          <p:cNvPr id="6" name="Θέση αριθμού διαφάνειας 5"/>
          <p:cNvSpPr>
            <a:spLocks noGrp="1"/>
          </p:cNvSpPr>
          <p:nvPr>
            <p:ph type="sldNum" sz="quarter" idx="12"/>
          </p:nvPr>
        </p:nvSpPr>
        <p:spPr/>
        <p:txBody>
          <a:bodyPr/>
          <a:lstStyle/>
          <a:p>
            <a:fld id="{1DA3D049-33D3-43D9-B4A8-677BC1527CB0}" type="slidenum">
              <a:rPr lang="en-US" smtClean="0"/>
              <a:t>‹#›</a:t>
            </a:fld>
            <a:endParaRPr lang="en-US" dirty="0"/>
          </a:p>
        </p:txBody>
      </p:sp>
    </p:spTree>
    <p:extLst>
      <p:ext uri="{BB962C8B-B14F-4D97-AF65-F5344CB8AC3E}">
        <p14:creationId xmlns:p14="http://schemas.microsoft.com/office/powerpoint/2010/main" val="2154264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432E9183-0BB7-4FE9-9C2C-8E2C82F00A53}" type="datetimeFigureOut">
              <a:rPr lang="en-US" smtClean="0"/>
              <a:t>11/27/2014</a:t>
            </a:fld>
            <a:endParaRPr lang="en-US" dirty="0"/>
          </a:p>
        </p:txBody>
      </p:sp>
      <p:sp>
        <p:nvSpPr>
          <p:cNvPr id="6" name="Θέση υποσέλιδου 5"/>
          <p:cNvSpPr>
            <a:spLocks noGrp="1"/>
          </p:cNvSpPr>
          <p:nvPr>
            <p:ph type="ftr" sz="quarter" idx="11"/>
          </p:nvPr>
        </p:nvSpPr>
        <p:spPr/>
        <p:txBody>
          <a:bodyPr/>
          <a:lstStyle/>
          <a:p>
            <a:endParaRPr lang="en-US" dirty="0"/>
          </a:p>
        </p:txBody>
      </p:sp>
      <p:sp>
        <p:nvSpPr>
          <p:cNvPr id="7" name="Θέση αριθμού διαφάνειας 6"/>
          <p:cNvSpPr>
            <a:spLocks noGrp="1"/>
          </p:cNvSpPr>
          <p:nvPr>
            <p:ph type="sldNum" sz="quarter" idx="12"/>
          </p:nvPr>
        </p:nvSpPr>
        <p:spPr/>
        <p:txBody>
          <a:bodyPr/>
          <a:lstStyle/>
          <a:p>
            <a:fld id="{1DA3D049-33D3-43D9-B4A8-677BC1527CB0}" type="slidenum">
              <a:rPr lang="en-US" smtClean="0"/>
              <a:t>‹#›</a:t>
            </a:fld>
            <a:endParaRPr lang="en-US" dirty="0"/>
          </a:p>
        </p:txBody>
      </p:sp>
    </p:spTree>
    <p:extLst>
      <p:ext uri="{BB962C8B-B14F-4D97-AF65-F5344CB8AC3E}">
        <p14:creationId xmlns:p14="http://schemas.microsoft.com/office/powerpoint/2010/main" val="274582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432E9183-0BB7-4FE9-9C2C-8E2C82F00A53}" type="datetimeFigureOut">
              <a:rPr lang="en-US" smtClean="0"/>
              <a:t>11/27/2014</a:t>
            </a:fld>
            <a:endParaRPr lang="en-US" dirty="0"/>
          </a:p>
        </p:txBody>
      </p:sp>
      <p:sp>
        <p:nvSpPr>
          <p:cNvPr id="8" name="Θέση υποσέλιδου 7"/>
          <p:cNvSpPr>
            <a:spLocks noGrp="1"/>
          </p:cNvSpPr>
          <p:nvPr>
            <p:ph type="ftr" sz="quarter" idx="11"/>
          </p:nvPr>
        </p:nvSpPr>
        <p:spPr/>
        <p:txBody>
          <a:bodyPr/>
          <a:lstStyle/>
          <a:p>
            <a:endParaRPr lang="en-US" dirty="0"/>
          </a:p>
        </p:txBody>
      </p:sp>
      <p:sp>
        <p:nvSpPr>
          <p:cNvPr id="9" name="Θέση αριθμού διαφάνειας 8"/>
          <p:cNvSpPr>
            <a:spLocks noGrp="1"/>
          </p:cNvSpPr>
          <p:nvPr>
            <p:ph type="sldNum" sz="quarter" idx="12"/>
          </p:nvPr>
        </p:nvSpPr>
        <p:spPr/>
        <p:txBody>
          <a:bodyPr/>
          <a:lstStyle/>
          <a:p>
            <a:fld id="{1DA3D049-33D3-43D9-B4A8-677BC1527CB0}" type="slidenum">
              <a:rPr lang="en-US" smtClean="0"/>
              <a:t>‹#›</a:t>
            </a:fld>
            <a:endParaRPr lang="en-US" dirty="0"/>
          </a:p>
        </p:txBody>
      </p:sp>
    </p:spTree>
    <p:extLst>
      <p:ext uri="{BB962C8B-B14F-4D97-AF65-F5344CB8AC3E}">
        <p14:creationId xmlns:p14="http://schemas.microsoft.com/office/powerpoint/2010/main" val="4035996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432E9183-0BB7-4FE9-9C2C-8E2C82F00A53}" type="datetimeFigureOut">
              <a:rPr lang="en-US" smtClean="0"/>
              <a:t>11/27/2014</a:t>
            </a:fld>
            <a:endParaRPr lang="en-US" dirty="0"/>
          </a:p>
        </p:txBody>
      </p:sp>
      <p:sp>
        <p:nvSpPr>
          <p:cNvPr id="4" name="Θέση υποσέλιδου 3"/>
          <p:cNvSpPr>
            <a:spLocks noGrp="1"/>
          </p:cNvSpPr>
          <p:nvPr>
            <p:ph type="ftr" sz="quarter" idx="11"/>
          </p:nvPr>
        </p:nvSpPr>
        <p:spPr/>
        <p:txBody>
          <a:bodyPr/>
          <a:lstStyle/>
          <a:p>
            <a:endParaRPr lang="en-US" dirty="0"/>
          </a:p>
        </p:txBody>
      </p:sp>
      <p:sp>
        <p:nvSpPr>
          <p:cNvPr id="5" name="Θέση αριθμού διαφάνειας 4"/>
          <p:cNvSpPr>
            <a:spLocks noGrp="1"/>
          </p:cNvSpPr>
          <p:nvPr>
            <p:ph type="sldNum" sz="quarter" idx="12"/>
          </p:nvPr>
        </p:nvSpPr>
        <p:spPr/>
        <p:txBody>
          <a:bodyPr/>
          <a:lstStyle/>
          <a:p>
            <a:fld id="{1DA3D049-33D3-43D9-B4A8-677BC1527CB0}" type="slidenum">
              <a:rPr lang="en-US" smtClean="0"/>
              <a:t>‹#›</a:t>
            </a:fld>
            <a:endParaRPr lang="en-US" dirty="0"/>
          </a:p>
        </p:txBody>
      </p:sp>
    </p:spTree>
    <p:extLst>
      <p:ext uri="{BB962C8B-B14F-4D97-AF65-F5344CB8AC3E}">
        <p14:creationId xmlns:p14="http://schemas.microsoft.com/office/powerpoint/2010/main" val="3168122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432E9183-0BB7-4FE9-9C2C-8E2C82F00A53}" type="datetimeFigureOut">
              <a:rPr lang="en-US" smtClean="0"/>
              <a:t>11/27/2014</a:t>
            </a:fld>
            <a:endParaRPr lang="en-US" dirty="0"/>
          </a:p>
        </p:txBody>
      </p:sp>
      <p:sp>
        <p:nvSpPr>
          <p:cNvPr id="3" name="Θέση υποσέλιδου 2"/>
          <p:cNvSpPr>
            <a:spLocks noGrp="1"/>
          </p:cNvSpPr>
          <p:nvPr>
            <p:ph type="ftr" sz="quarter" idx="11"/>
          </p:nvPr>
        </p:nvSpPr>
        <p:spPr/>
        <p:txBody>
          <a:bodyPr/>
          <a:lstStyle/>
          <a:p>
            <a:endParaRPr lang="en-US" dirty="0"/>
          </a:p>
        </p:txBody>
      </p:sp>
      <p:sp>
        <p:nvSpPr>
          <p:cNvPr id="4" name="Θέση αριθμού διαφάνειας 3"/>
          <p:cNvSpPr>
            <a:spLocks noGrp="1"/>
          </p:cNvSpPr>
          <p:nvPr>
            <p:ph type="sldNum" sz="quarter" idx="12"/>
          </p:nvPr>
        </p:nvSpPr>
        <p:spPr/>
        <p:txBody>
          <a:bodyPr/>
          <a:lstStyle/>
          <a:p>
            <a:fld id="{1DA3D049-33D3-43D9-B4A8-677BC1527CB0}" type="slidenum">
              <a:rPr lang="en-US" smtClean="0"/>
              <a:t>‹#›</a:t>
            </a:fld>
            <a:endParaRPr lang="en-US" dirty="0"/>
          </a:p>
        </p:txBody>
      </p:sp>
    </p:spTree>
    <p:extLst>
      <p:ext uri="{BB962C8B-B14F-4D97-AF65-F5344CB8AC3E}">
        <p14:creationId xmlns:p14="http://schemas.microsoft.com/office/powerpoint/2010/main" val="3044954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432E9183-0BB7-4FE9-9C2C-8E2C82F00A53}" type="datetimeFigureOut">
              <a:rPr lang="en-US" smtClean="0"/>
              <a:t>11/27/2014</a:t>
            </a:fld>
            <a:endParaRPr lang="en-US" dirty="0"/>
          </a:p>
        </p:txBody>
      </p:sp>
      <p:sp>
        <p:nvSpPr>
          <p:cNvPr id="6" name="Θέση υποσέλιδου 5"/>
          <p:cNvSpPr>
            <a:spLocks noGrp="1"/>
          </p:cNvSpPr>
          <p:nvPr>
            <p:ph type="ftr" sz="quarter" idx="11"/>
          </p:nvPr>
        </p:nvSpPr>
        <p:spPr/>
        <p:txBody>
          <a:bodyPr/>
          <a:lstStyle/>
          <a:p>
            <a:endParaRPr lang="en-US" dirty="0"/>
          </a:p>
        </p:txBody>
      </p:sp>
      <p:sp>
        <p:nvSpPr>
          <p:cNvPr id="7" name="Θέση αριθμού διαφάνειας 6"/>
          <p:cNvSpPr>
            <a:spLocks noGrp="1"/>
          </p:cNvSpPr>
          <p:nvPr>
            <p:ph type="sldNum" sz="quarter" idx="12"/>
          </p:nvPr>
        </p:nvSpPr>
        <p:spPr/>
        <p:txBody>
          <a:bodyPr/>
          <a:lstStyle/>
          <a:p>
            <a:fld id="{1DA3D049-33D3-43D9-B4A8-677BC1527CB0}" type="slidenum">
              <a:rPr lang="en-US" smtClean="0"/>
              <a:t>‹#›</a:t>
            </a:fld>
            <a:endParaRPr lang="en-US" dirty="0"/>
          </a:p>
        </p:txBody>
      </p:sp>
    </p:spTree>
    <p:extLst>
      <p:ext uri="{BB962C8B-B14F-4D97-AF65-F5344CB8AC3E}">
        <p14:creationId xmlns:p14="http://schemas.microsoft.com/office/powerpoint/2010/main" val="22569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432E9183-0BB7-4FE9-9C2C-8E2C82F00A53}" type="datetimeFigureOut">
              <a:rPr lang="en-US" smtClean="0"/>
              <a:t>11/27/2014</a:t>
            </a:fld>
            <a:endParaRPr lang="en-US" dirty="0"/>
          </a:p>
        </p:txBody>
      </p:sp>
      <p:sp>
        <p:nvSpPr>
          <p:cNvPr id="6" name="Θέση υποσέλιδου 5"/>
          <p:cNvSpPr>
            <a:spLocks noGrp="1"/>
          </p:cNvSpPr>
          <p:nvPr>
            <p:ph type="ftr" sz="quarter" idx="11"/>
          </p:nvPr>
        </p:nvSpPr>
        <p:spPr/>
        <p:txBody>
          <a:bodyPr/>
          <a:lstStyle/>
          <a:p>
            <a:endParaRPr lang="en-US" dirty="0"/>
          </a:p>
        </p:txBody>
      </p:sp>
      <p:sp>
        <p:nvSpPr>
          <p:cNvPr id="7" name="Θέση αριθμού διαφάνειας 6"/>
          <p:cNvSpPr>
            <a:spLocks noGrp="1"/>
          </p:cNvSpPr>
          <p:nvPr>
            <p:ph type="sldNum" sz="quarter" idx="12"/>
          </p:nvPr>
        </p:nvSpPr>
        <p:spPr/>
        <p:txBody>
          <a:bodyPr/>
          <a:lstStyle/>
          <a:p>
            <a:fld id="{1DA3D049-33D3-43D9-B4A8-677BC1527CB0}" type="slidenum">
              <a:rPr lang="en-US" smtClean="0"/>
              <a:t>‹#›</a:t>
            </a:fld>
            <a:endParaRPr lang="en-US" dirty="0"/>
          </a:p>
        </p:txBody>
      </p:sp>
    </p:spTree>
    <p:extLst>
      <p:ext uri="{BB962C8B-B14F-4D97-AF65-F5344CB8AC3E}">
        <p14:creationId xmlns:p14="http://schemas.microsoft.com/office/powerpoint/2010/main" val="3984640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n-US"/>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2E9183-0BB7-4FE9-9C2C-8E2C82F00A53}" type="datetimeFigureOut">
              <a:rPr lang="en-US" smtClean="0"/>
              <a:t>11/27/2014</a:t>
            </a:fld>
            <a:endParaRPr lang="en-US" dirty="0"/>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3D049-33D3-43D9-B4A8-677BC1527CB0}" type="slidenum">
              <a:rPr lang="en-US" smtClean="0"/>
              <a:t>‹#›</a:t>
            </a:fld>
            <a:endParaRPr lang="en-US" dirty="0"/>
          </a:p>
        </p:txBody>
      </p:sp>
    </p:spTree>
    <p:extLst>
      <p:ext uri="{BB962C8B-B14F-4D97-AF65-F5344CB8AC3E}">
        <p14:creationId xmlns:p14="http://schemas.microsoft.com/office/powerpoint/2010/main" val="9180738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827584" y="116632"/>
            <a:ext cx="7772400" cy="1470025"/>
          </a:xfrm>
        </p:spPr>
        <p:txBody>
          <a:bodyPr/>
          <a:lstStyle/>
          <a:p>
            <a:r>
              <a:rPr lang="el-GR" sz="5400" b="1" dirty="0">
                <a:solidFill>
                  <a:prstClr val="black"/>
                </a:solidFill>
                <a:effectLst>
                  <a:reflection blurRad="6350" stA="55000" endA="300" endPos="45500" dir="5400000" sy="-100000" algn="bl"/>
                </a:effectLst>
              </a:rPr>
              <a:t>ΤΟ ΚΑΠΝΙΣΜΑ</a:t>
            </a:r>
            <a:endParaRPr lang="en-US" dirty="0"/>
          </a:p>
        </p:txBody>
      </p:sp>
      <p:sp>
        <p:nvSpPr>
          <p:cNvPr id="3" name="Υπότιτλος 2"/>
          <p:cNvSpPr>
            <a:spLocks noGrp="1"/>
          </p:cNvSpPr>
          <p:nvPr>
            <p:ph type="subTitle" idx="1"/>
          </p:nvPr>
        </p:nvSpPr>
        <p:spPr>
          <a:xfrm>
            <a:off x="1371600" y="1916832"/>
            <a:ext cx="6400800" cy="3721968"/>
          </a:xfrm>
        </p:spPr>
        <p:txBody>
          <a:bodyPr/>
          <a:lstStyle/>
          <a:p>
            <a:pPr algn="l"/>
            <a:r>
              <a:rPr lang="el-GR" b="1" u="sng" dirty="0" smtClean="0">
                <a:solidFill>
                  <a:schemeClr val="tx1"/>
                </a:solidFill>
              </a:rPr>
              <a:t>Ομάδα: Μαρία </a:t>
            </a:r>
            <a:r>
              <a:rPr lang="el-GR" b="1" u="sng" dirty="0" smtClean="0">
                <a:solidFill>
                  <a:schemeClr val="tx1"/>
                </a:solidFill>
              </a:rPr>
              <a:t>Περιορή</a:t>
            </a:r>
            <a:endParaRPr lang="el-GR" b="1" u="sng" dirty="0" smtClean="0">
              <a:solidFill>
                <a:schemeClr val="tx1"/>
              </a:solidFill>
            </a:endParaRPr>
          </a:p>
          <a:p>
            <a:r>
              <a:rPr lang="el-GR" sz="4000" b="1" u="sng" dirty="0" smtClean="0">
                <a:solidFill>
                  <a:schemeClr val="tx1"/>
                </a:solidFill>
              </a:rPr>
              <a:t>ΛΕΜΕ ΝΑΙ</a:t>
            </a:r>
          </a:p>
          <a:p>
            <a:r>
              <a:rPr lang="el-GR" sz="4000" b="1" u="sng" dirty="0" smtClean="0">
                <a:solidFill>
                  <a:schemeClr val="tx1"/>
                </a:solidFill>
              </a:rPr>
              <a:t>Ή</a:t>
            </a:r>
          </a:p>
          <a:p>
            <a:r>
              <a:rPr lang="el-GR" sz="4000" b="1" u="sng" dirty="0" smtClean="0">
                <a:solidFill>
                  <a:schemeClr val="tx1"/>
                </a:solidFill>
              </a:rPr>
              <a:t>ΌΧΙ ΣΤΟ </a:t>
            </a:r>
          </a:p>
          <a:p>
            <a:r>
              <a:rPr lang="el-GR" sz="4000" b="1" u="sng" dirty="0" smtClean="0">
                <a:solidFill>
                  <a:schemeClr val="tx1"/>
                </a:solidFill>
              </a:rPr>
              <a:t>ΚΑΠΝΙΣΜΑ???</a:t>
            </a:r>
          </a:p>
        </p:txBody>
      </p:sp>
    </p:spTree>
    <p:extLst>
      <p:ext uri="{BB962C8B-B14F-4D97-AF65-F5344CB8AC3E}">
        <p14:creationId xmlns:p14="http://schemas.microsoft.com/office/powerpoint/2010/main" val="20165576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marL="0" indent="0"/>
            <a:r>
              <a:rPr lang="el-GR" b="1" dirty="0">
                <a:effectLst>
                  <a:reflection blurRad="6350" stA="55000" endA="300" endPos="45500" dir="5400000" sy="-100000" algn="bl"/>
                </a:effectLst>
              </a:rPr>
              <a:t>ΕΙΣΑΓΩΓΗ</a:t>
            </a:r>
          </a:p>
        </p:txBody>
      </p:sp>
      <p:sp>
        <p:nvSpPr>
          <p:cNvPr id="3" name="Θέση περιεχομένου 2"/>
          <p:cNvSpPr>
            <a:spLocks noGrp="1"/>
          </p:cNvSpPr>
          <p:nvPr>
            <p:ph idx="1"/>
          </p:nvPr>
        </p:nvSpPr>
        <p:spPr/>
        <p:txBody>
          <a:bodyPr>
            <a:normAutofit fontScale="62500" lnSpcReduction="20000"/>
          </a:bodyPr>
          <a:lstStyle/>
          <a:p>
            <a:r>
              <a:rPr lang="el-GR" b="1" dirty="0" smtClean="0">
                <a:latin typeface="Times New Roman"/>
                <a:ea typeface="Times New Roman"/>
              </a:rPr>
              <a:t>Κάπνισμα</a:t>
            </a:r>
            <a:r>
              <a:rPr lang="el-GR" dirty="0" smtClean="0">
                <a:latin typeface="Times New Roman"/>
                <a:ea typeface="Times New Roman"/>
              </a:rPr>
              <a:t> </a:t>
            </a:r>
            <a:r>
              <a:rPr lang="el-GR" dirty="0">
                <a:latin typeface="Times New Roman"/>
                <a:ea typeface="Times New Roman"/>
              </a:rPr>
              <a:t>ονομάζεται η πρακτική της εισπνοής καπνού προερχόμενου από την καύση φύλλων του φυτού καπνός. Η καύση γίνεται συνήθως σε τσιγάρο, πίπα, πούρο  ή με άλλο τρόπο. Η πρακτική αυτή ήταν συνήθεια των κατοίκων της Κεντρικής  και  Νότιας Αμερικής, πριν ακόμα αυτές ανακαλυφθούν από τους Ευρωπαίους. Η συνήθεια μεταφέρθηκε στην Ευρώπη και την Ασία μετά το 1556.</a:t>
            </a:r>
            <a:endParaRPr lang="en-US" dirty="0">
              <a:latin typeface="Times New Roman"/>
              <a:ea typeface="Times New Roman"/>
            </a:endParaRPr>
          </a:p>
          <a:p>
            <a:r>
              <a:rPr lang="el-GR" dirty="0">
                <a:latin typeface="Times New Roman"/>
                <a:ea typeface="Times New Roman"/>
              </a:rPr>
              <a:t>Τη δεκαετία του 1920, Γερμανοί επιστήμονες ανακάλυψαν ότι το κάπνισμα είναι βλαβερό για την υγεία, αλλά η παγκόσμια κοινότητα αναγνώρισε το πρόβλημα σταδιακά μόνο μετά το 1950. Στα επόμενα χρόνια, έγινε κατανοητό ότι το κάπνισμα προκαλεί καρκίνο (του πνεύμονα  αλλά και άλλες μορφές καρκίνου) καθώς και άλλα προβλήματα υγείας. Τα κράτη έλαβαν μέτρα για το κάπνισμα και ανάλογα με τη χώρα τα μέτρα για τη συνήθεια του καπνίσματος μπορεί να περιλαμβάνουν απαγόρευση της διαφήμισης των προϊόντων καπνού, απαγόρευση του καπνίσματος σε δημόσιους χώρους, προκειμένου να αποφευχθεί το παθητικό κάπνισμα , υποχρεωτική σήμανση στα προϊόντα καπνού και άλλα.</a:t>
            </a:r>
            <a:endParaRPr lang="en-US" dirty="0">
              <a:latin typeface="Times New Roman"/>
              <a:ea typeface="Times New Roman"/>
            </a:endParaRPr>
          </a:p>
          <a:p>
            <a:pPr marL="0" indent="0">
              <a:buNone/>
            </a:pPr>
            <a:endParaRPr lang="el-GR" dirty="0" smtClean="0"/>
          </a:p>
        </p:txBody>
      </p:sp>
    </p:spTree>
    <p:extLst>
      <p:ext uri="{BB962C8B-B14F-4D97-AF65-F5344CB8AC3E}">
        <p14:creationId xmlns:p14="http://schemas.microsoft.com/office/powerpoint/2010/main" val="4794472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sz="5400" b="1" dirty="0" smtClean="0">
                <a:solidFill>
                  <a:prstClr val="black"/>
                </a:solidFill>
                <a:effectLst>
                  <a:reflection blurRad="6350" stA="55000" endA="300" endPos="45500" dir="5400000" sy="-100000" algn="bl"/>
                </a:effectLst>
              </a:rPr>
              <a:t>ΠΕΡΙΕΧΟΜΕΝΑ</a:t>
            </a:r>
            <a:endParaRPr lang="en-US" dirty="0"/>
          </a:p>
        </p:txBody>
      </p:sp>
      <p:sp>
        <p:nvSpPr>
          <p:cNvPr id="3" name="Θέση περιεχομένου 2"/>
          <p:cNvSpPr>
            <a:spLocks noGrp="1"/>
          </p:cNvSpPr>
          <p:nvPr>
            <p:ph idx="1"/>
          </p:nvPr>
        </p:nvSpPr>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514350" indent="-514350">
              <a:buFont typeface="+mj-lt"/>
              <a:buAutoNum type="arabicPeriod"/>
            </a:pPr>
            <a:r>
              <a:rPr lang="el-GR" b="1" cap="all" dirty="0">
                <a:ln w="0"/>
                <a:effectLst>
                  <a:reflection blurRad="12700" stA="50000" endPos="50000" dist="5000" dir="5400000" sy="-100000" rotWithShape="0"/>
                </a:effectLst>
              </a:rPr>
              <a:t>Το </a:t>
            </a:r>
            <a:r>
              <a:rPr lang="el-GR" b="1" cap="all" dirty="0" smtClean="0">
                <a:ln w="0"/>
                <a:effectLst>
                  <a:reflection blurRad="12700" stA="50000" endPos="50000" dist="5000" dir="5400000" sy="-100000" rotWithShape="0"/>
                </a:effectLst>
              </a:rPr>
              <a:t>καπνισμα ωσ εξαρτηση</a:t>
            </a:r>
            <a:r>
              <a:rPr lang="en-US" b="1" cap="all" dirty="0">
                <a:ln w="0"/>
                <a:effectLst>
                  <a:reflection blurRad="12700" stA="50000" endPos="50000" dist="5000" dir="5400000" sy="-100000" rotWithShape="0"/>
                </a:effectLst>
              </a:rPr>
              <a:t/>
            </a:r>
            <a:br>
              <a:rPr lang="en-US" b="1" cap="all" dirty="0">
                <a:ln w="0"/>
                <a:effectLst>
                  <a:reflection blurRad="12700" stA="50000" endPos="50000" dist="5000" dir="5400000" sy="-100000" rotWithShape="0"/>
                </a:effectLst>
              </a:rPr>
            </a:br>
            <a:r>
              <a:rPr lang="el-GR" b="1" cap="all" dirty="0">
                <a:ln w="0"/>
                <a:effectLst>
                  <a:reflection blurRad="12700" stA="50000" endPos="50000" dist="5000" dir="5400000" sy="-100000" rotWithShape="0"/>
                </a:effectLst>
              </a:rPr>
              <a:t>ΤΟ ΚΑΠΝΙΣΜΑ ΩΣ ΕΞΑΡΤΗΣΗ- ΜΙΑ ΝΕΑ </a:t>
            </a:r>
            <a:r>
              <a:rPr lang="el-GR" b="1" cap="all" dirty="0" smtClean="0">
                <a:ln w="0"/>
                <a:effectLst>
                  <a:reflection blurRad="12700" stA="50000" endPos="50000" dist="5000" dir="5400000" sy="-100000" rotWithShape="0"/>
                </a:effectLst>
              </a:rPr>
              <a:t>ΘΕΩΡΗΣΗ-ΜΕ </a:t>
            </a:r>
            <a:r>
              <a:rPr lang="el-GR" b="1" cap="all" dirty="0">
                <a:ln w="0"/>
                <a:effectLst>
                  <a:reflection blurRad="12700" stA="50000" endPos="50000" dist="5000" dir="5400000" sy="-100000" rotWithShape="0"/>
                </a:effectLst>
              </a:rPr>
              <a:t>ΣΚΟΠΟ ΤΗΝ </a:t>
            </a:r>
            <a:r>
              <a:rPr lang="el-GR" b="1" cap="all" dirty="0" smtClean="0">
                <a:ln w="0"/>
                <a:effectLst>
                  <a:reflection blurRad="12700" stA="50000" endPos="50000" dist="5000" dir="5400000" sy="-100000" rotWithShape="0"/>
                </a:effectLst>
              </a:rPr>
              <a:t>ΠΡΟΛΗΨΗ</a:t>
            </a:r>
          </a:p>
          <a:p>
            <a:pPr marL="514350" indent="-514350">
              <a:buFont typeface="+mj-lt"/>
              <a:buAutoNum type="arabicPeriod"/>
            </a:pPr>
            <a:r>
              <a:rPr lang="el-GR" b="1" cap="all" dirty="0" smtClean="0">
                <a:ln w="0"/>
                <a:effectLst>
                  <a:reflection blurRad="12700" stA="50000" endPos="50000" dist="5000" dir="5400000" sy="-100000" rotWithShape="0"/>
                </a:effectLst>
              </a:rPr>
              <a:t>Τι  συμβαινει  στο σωμα μασ  οταν  κοψουμε το τσιγαρο???</a:t>
            </a:r>
          </a:p>
          <a:p>
            <a:pPr marL="514350" indent="-514350">
              <a:buFont typeface="+mj-lt"/>
              <a:buAutoNum type="arabicPeriod"/>
            </a:pPr>
            <a:r>
              <a:rPr lang="el-GR" b="1" cap="all" dirty="0" smtClean="0">
                <a:ln w="0"/>
                <a:effectLst>
                  <a:reflection blurRad="12700" stA="50000" endPos="50000" dist="5000" dir="5400000" sy="-100000" rotWithShape="0"/>
                </a:effectLst>
              </a:rPr>
              <a:t>Θα  παρω  κιλα   αν  το κοψω???</a:t>
            </a:r>
          </a:p>
          <a:p>
            <a:pPr marL="514350" indent="-514350">
              <a:buFont typeface="+mj-lt"/>
              <a:buAutoNum type="arabicPeriod"/>
            </a:pPr>
            <a:r>
              <a:rPr lang="el-GR" b="1" cap="all" dirty="0" smtClean="0">
                <a:ln w="0"/>
                <a:effectLst>
                  <a:reflection blurRad="12700" stA="50000" endPos="50000" dist="5000" dir="5400000" sy="-100000" rotWithShape="0"/>
                </a:effectLst>
              </a:rPr>
              <a:t>Ποιοι  λογοι  οδηγουν τουσ   νεουσ   στο καπνισμα???</a:t>
            </a:r>
          </a:p>
          <a:p>
            <a:pPr marL="0" indent="0">
              <a:buNone/>
            </a:pPr>
            <a:endParaRPr lang="el-G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marL="514350" indent="-514350">
              <a:buFont typeface="+mj-lt"/>
              <a:buAutoNum type="arabicPeriod"/>
            </a:pP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948633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755576" y="17453"/>
            <a:ext cx="7772400" cy="1470025"/>
          </a:xfrm>
        </p:spPr>
        <p:txBody>
          <a:bodyPr/>
          <a:lstStyle/>
          <a:p>
            <a:pPr marL="742950" indent="-742950">
              <a:buFont typeface="+mj-lt"/>
              <a:buAutoNum type="arabicPeriod"/>
            </a:pPr>
            <a:r>
              <a:rPr lang="el-GR" b="1" dirty="0">
                <a:effectLst>
                  <a:reflection blurRad="6350" stA="55000" endA="300" endPos="45500" dir="5400000" sy="-100000" algn="bl"/>
                </a:effectLst>
              </a:rPr>
              <a:t>Το κάπνισμα ως εξάρτηση</a:t>
            </a:r>
            <a:r>
              <a:rPr lang="en-US" dirty="0"/>
              <a:t/>
            </a:r>
            <a:br>
              <a:rPr lang="en-US" dirty="0"/>
            </a:br>
            <a:endParaRPr lang="en-US" dirty="0"/>
          </a:p>
        </p:txBody>
      </p:sp>
      <p:sp>
        <p:nvSpPr>
          <p:cNvPr id="3" name="Υπότιτλος 2"/>
          <p:cNvSpPr>
            <a:spLocks noGrp="1"/>
          </p:cNvSpPr>
          <p:nvPr>
            <p:ph type="subTitle" idx="1"/>
          </p:nvPr>
        </p:nvSpPr>
        <p:spPr>
          <a:xfrm>
            <a:off x="1331640" y="1700808"/>
            <a:ext cx="6400800" cy="2160240"/>
          </a:xfrm>
        </p:spPr>
        <p:txBody>
          <a:bodyPr>
            <a:normAutofit/>
          </a:bodyPr>
          <a:lstStyle/>
          <a:p>
            <a:pPr>
              <a:lnSpc>
                <a:spcPct val="115000"/>
              </a:lnSpc>
              <a:spcAft>
                <a:spcPts val="1000"/>
              </a:spcAft>
            </a:pPr>
            <a:r>
              <a:rPr lang="el-GR" b="1" cap="all" dirty="0">
                <a:ln w="4496" cap="flat" cmpd="sng" algn="ctr">
                  <a:solidFill>
                    <a:srgbClr val="5C437A"/>
                  </a:solidFill>
                  <a:prstDash val="solid"/>
                  <a:round/>
                </a:ln>
                <a:gradFill>
                  <a:gsLst>
                    <a:gs pos="0">
                      <a:srgbClr val="381563"/>
                    </a:gs>
                    <a:gs pos="43000">
                      <a:srgbClr val="7B34D2"/>
                    </a:gs>
                    <a:gs pos="48000">
                      <a:srgbClr val="7230C3"/>
                    </a:gs>
                    <a:gs pos="100000">
                      <a:srgbClr val="381563"/>
                    </a:gs>
                  </a:gsLst>
                  <a:lin ang="5400000" scaled="0"/>
                </a:gradFill>
                <a:effectLst>
                  <a:reflection blurRad="12700" stA="28000" endPos="45000" dist="1003" dir="5400000" sy="-100000" algn="bl"/>
                </a:effectLst>
                <a:ea typeface="Calibri"/>
                <a:cs typeface="Times New Roman"/>
              </a:rPr>
              <a:t>ΤΟ ΚΑΠΝΙΣΜΑ ΩΣ ΕΞΑΡΤΗΣΗ- ΜΙΑ ΝΕΑ ΘΕΩΡΗΣΗ</a:t>
            </a:r>
            <a:endParaRPr lang="en-US" sz="2000" dirty="0">
              <a:ea typeface="Calibri"/>
              <a:cs typeface="Times New Roman"/>
            </a:endParaRPr>
          </a:p>
          <a:p>
            <a:pPr>
              <a:lnSpc>
                <a:spcPct val="115000"/>
              </a:lnSpc>
              <a:spcAft>
                <a:spcPts val="1000"/>
              </a:spcAft>
            </a:pPr>
            <a:r>
              <a:rPr lang="el-GR" b="1" cap="all" dirty="0">
                <a:ln w="4496" cap="flat" cmpd="sng" algn="ctr">
                  <a:solidFill>
                    <a:srgbClr val="5C437A"/>
                  </a:solidFill>
                  <a:prstDash val="solid"/>
                  <a:round/>
                </a:ln>
                <a:gradFill>
                  <a:gsLst>
                    <a:gs pos="0">
                      <a:srgbClr val="381563"/>
                    </a:gs>
                    <a:gs pos="43000">
                      <a:srgbClr val="7B34D2"/>
                    </a:gs>
                    <a:gs pos="48000">
                      <a:srgbClr val="7230C3"/>
                    </a:gs>
                    <a:gs pos="100000">
                      <a:srgbClr val="381563"/>
                    </a:gs>
                  </a:gsLst>
                  <a:lin ang="5400000" scaled="0"/>
                </a:gradFill>
                <a:effectLst>
                  <a:reflection blurRad="12700" stA="28000" endPos="45000" dist="1003" dir="5400000" sy="-100000" algn="bl"/>
                </a:effectLst>
                <a:ea typeface="Calibri"/>
                <a:cs typeface="Times New Roman"/>
              </a:rPr>
              <a:t>ΜΕ ΣΚΟΠΟ ΤΗΝ </a:t>
            </a:r>
            <a:r>
              <a:rPr lang="el-GR" b="1" cap="all" dirty="0" smtClean="0">
                <a:ln w="4496" cap="flat" cmpd="sng" algn="ctr">
                  <a:solidFill>
                    <a:srgbClr val="5C437A"/>
                  </a:solidFill>
                  <a:prstDash val="solid"/>
                  <a:round/>
                </a:ln>
                <a:gradFill>
                  <a:gsLst>
                    <a:gs pos="0">
                      <a:srgbClr val="381563"/>
                    </a:gs>
                    <a:gs pos="43000">
                      <a:srgbClr val="7B34D2"/>
                    </a:gs>
                    <a:gs pos="48000">
                      <a:srgbClr val="7230C3"/>
                    </a:gs>
                    <a:gs pos="100000">
                      <a:srgbClr val="381563"/>
                    </a:gs>
                  </a:gsLst>
                  <a:lin ang="5400000" scaled="0"/>
                </a:gradFill>
                <a:effectLst>
                  <a:reflection blurRad="12700" stA="28000" endPos="45000" dist="1003" dir="5400000" sy="-100000" algn="bl"/>
                </a:effectLst>
                <a:ea typeface="Calibri"/>
                <a:cs typeface="Times New Roman"/>
              </a:rPr>
              <a:t>ΠΡΟΛΗΨΗ</a:t>
            </a:r>
            <a:endParaRPr lang="en-US" sz="2000" dirty="0">
              <a:ea typeface="Calibri"/>
              <a:cs typeface="Times New Roman"/>
            </a:endParaRPr>
          </a:p>
        </p:txBody>
      </p:sp>
    </p:spTree>
    <p:extLst>
      <p:ext uri="{BB962C8B-B14F-4D97-AF65-F5344CB8AC3E}">
        <p14:creationId xmlns:p14="http://schemas.microsoft.com/office/powerpoint/2010/main" val="1268699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395536" y="260648"/>
            <a:ext cx="8291264" cy="1156990"/>
          </a:xfrm>
        </p:spPr>
        <p:txBody>
          <a:bodyPr>
            <a:normAutofit/>
          </a:bodyPr>
          <a:lstStyle/>
          <a:p>
            <a:pPr marL="857250" indent="-857250">
              <a:buFont typeface="+mj-lt"/>
              <a:buAutoNum type="romanUcPeriod"/>
            </a:pPr>
            <a:r>
              <a:rPr lang="el-GR" dirty="0" smtClean="0">
                <a:effectLst>
                  <a:outerShdw blurRad="38100" dist="38100" dir="2700000" algn="tl">
                    <a:srgbClr val="000000">
                      <a:alpha val="43137"/>
                    </a:srgbClr>
                  </a:outerShdw>
                </a:effectLst>
              </a:rPr>
              <a:t>Η ΕΞΑΡΤΗΣΗ</a:t>
            </a:r>
            <a:endParaRPr lang="en-US" dirty="0">
              <a:effectLst>
                <a:outerShdw blurRad="38100" dist="38100" dir="2700000" algn="tl">
                  <a:srgbClr val="000000">
                    <a:alpha val="43137"/>
                  </a:srgbClr>
                </a:outerShdw>
              </a:effectLst>
            </a:endParaRPr>
          </a:p>
        </p:txBody>
      </p:sp>
      <p:sp>
        <p:nvSpPr>
          <p:cNvPr id="3" name="Θέση περιεχομένου 2"/>
          <p:cNvSpPr>
            <a:spLocks noGrp="1"/>
          </p:cNvSpPr>
          <p:nvPr>
            <p:ph idx="1"/>
          </p:nvPr>
        </p:nvSpPr>
        <p:spPr/>
        <p:txBody>
          <a:bodyPr>
            <a:normAutofit fontScale="85000" lnSpcReduction="10000"/>
          </a:bodyPr>
          <a:lstStyle/>
          <a:p>
            <a:r>
              <a:rPr lang="el-GR" b="1" dirty="0"/>
              <a:t>Η εξάρτηση μπορεί να είναι σωματική ή ψυχολογική.</a:t>
            </a:r>
            <a:br>
              <a:rPr lang="el-GR" b="1" dirty="0"/>
            </a:br>
            <a:endParaRPr lang="el-GR" b="1" dirty="0" smtClean="0"/>
          </a:p>
          <a:p>
            <a:pPr marL="514350" indent="-514350">
              <a:buFont typeface="+mj-lt"/>
              <a:buAutoNum type="arabicPeriod"/>
            </a:pPr>
            <a:r>
              <a:rPr lang="el-GR" b="1" dirty="0" smtClean="0">
                <a:cs typeface="Times New Roman"/>
              </a:rPr>
              <a:t>Ως  σωματική   εξάρτηση:</a:t>
            </a:r>
            <a:endParaRPr lang="el-GR" b="1" dirty="0">
              <a:cs typeface="Times New Roman"/>
            </a:endParaRPr>
          </a:p>
          <a:p>
            <a:r>
              <a:rPr lang="el-GR" b="1" dirty="0" smtClean="0">
                <a:ea typeface="Calibri"/>
                <a:cs typeface="Times New Roman"/>
              </a:rPr>
              <a:t>Για </a:t>
            </a:r>
            <a:r>
              <a:rPr lang="el-GR" b="1" dirty="0">
                <a:ea typeface="Calibri"/>
                <a:cs typeface="Times New Roman"/>
              </a:rPr>
              <a:t>σωματική εξάρτηση μιλούμε όταν μετά το σταμάτημα της ουσίας παρουσιάζονται μια σειρά </a:t>
            </a:r>
            <a:r>
              <a:rPr lang="el-GR" b="1" dirty="0" smtClean="0">
                <a:ea typeface="Calibri"/>
                <a:cs typeface="Times New Roman"/>
              </a:rPr>
              <a:t>από </a:t>
            </a:r>
            <a:r>
              <a:rPr lang="el-GR" b="1" dirty="0">
                <a:ea typeface="Calibri"/>
                <a:cs typeface="Times New Roman"/>
              </a:rPr>
              <a:t>σωματικά στερητικά προβλήματα- πόνοι σε διάφορα σημεία του σώματος, τρεμούλιασμα, δυσκοιλιότητες, πονοκέφαλοι, διαταραχές στον ύπνο, πτώση της αρτηριακής πίεσης και καρδιακού ρυθμού και άλλα.</a:t>
            </a:r>
            <a:br>
              <a:rPr lang="el-GR" b="1" dirty="0">
                <a:ea typeface="Calibri"/>
                <a:cs typeface="Times New Roman"/>
              </a:rPr>
            </a:br>
            <a:endParaRPr lang="en-US" dirty="0"/>
          </a:p>
        </p:txBody>
      </p:sp>
    </p:spTree>
    <p:extLst>
      <p:ext uri="{BB962C8B-B14F-4D97-AF65-F5344CB8AC3E}">
        <p14:creationId xmlns:p14="http://schemas.microsoft.com/office/powerpoint/2010/main" val="18352326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0" y="0"/>
            <a:ext cx="9144000" cy="6858000"/>
          </a:xfrm>
        </p:spPr>
        <p:txBody>
          <a:bodyPr>
            <a:normAutofit lnSpcReduction="10000"/>
          </a:bodyPr>
          <a:lstStyle/>
          <a:p>
            <a:pPr marL="0" indent="0">
              <a:buNone/>
            </a:pPr>
            <a:r>
              <a:rPr lang="el-GR" b="1" dirty="0"/>
              <a:t>Στον χρόνιο καπνιστή η Ψυχολογική εξάρτηση είναι πολύ πιο εμφανής.</a:t>
            </a:r>
            <a:br>
              <a:rPr lang="el-GR" b="1" dirty="0"/>
            </a:br>
            <a:r>
              <a:rPr lang="el-GR" b="1" dirty="0"/>
              <a:t>Το άτομο πολύ δύσκολα σταματά μια </a:t>
            </a:r>
            <a:r>
              <a:rPr lang="el-GR" b="1" dirty="0" smtClean="0"/>
              <a:t>τέτοια </a:t>
            </a:r>
            <a:r>
              <a:rPr lang="el-GR" b="1" dirty="0"/>
              <a:t>συνήθεια. Μια παροδική έλλειψη τσιγάρων, ή μόνο η σκέψη πως δεν υπάρχει το επόμενο τσιγάρο, ή η παραμονή σε χώρο όπου δεν επιτρέπεται το κάπνισμα προκαλεί δυστροπία, παθολογικό άγχος, εκνευρισμό και ισχυρό πόθο για `` ένα `` τσιγάρο και ελαφρύ αίσθημα ταλαιπωρίας απο το οποίο κανείς ανακουφίζεται μόλις μπορέσει να ανάψει ένα τσιγάρο. Σε σχέση με άλλα φάρμακα και ουσίες η Νικοτίνη προκαλεί ελαφριά μέχρι μέτρια σωματική εξάρτηση αλλά προκαλεί πολύ ισχυρή ψυχολογική εξάρτηση.</a:t>
            </a:r>
            <a:endParaRPr lang="en-US" dirty="0"/>
          </a:p>
          <a:p>
            <a:pPr marL="0" indent="0">
              <a:buNone/>
            </a:pPr>
            <a:endParaRPr lang="en-US" dirty="0"/>
          </a:p>
        </p:txBody>
      </p:sp>
    </p:spTree>
    <p:extLst>
      <p:ext uri="{BB962C8B-B14F-4D97-AF65-F5344CB8AC3E}">
        <p14:creationId xmlns:p14="http://schemas.microsoft.com/office/powerpoint/2010/main" val="32377878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0" y="0"/>
            <a:ext cx="9144000" cy="6858000"/>
          </a:xfrm>
        </p:spPr>
        <p:txBody>
          <a:bodyPr>
            <a:normAutofit/>
          </a:bodyPr>
          <a:lstStyle/>
          <a:p>
            <a:pPr marL="514350" indent="-514350">
              <a:buAutoNum type="arabicPeriod" startAt="2"/>
            </a:pPr>
            <a:r>
              <a:rPr lang="el-GR" sz="2700" b="1" dirty="0" smtClean="0"/>
              <a:t>Ως    ψυχολογική   εξάρτηση</a:t>
            </a:r>
          </a:p>
          <a:p>
            <a:r>
              <a:rPr lang="el-GR" sz="2800" b="1" dirty="0"/>
              <a:t>Και είναι πράγματι πολύ δύσκολο κάποιος να απελευθερωθεί απο την ψυχική του εξάρτηση. Πολλοί γιατροί έχουν συναντήσει ασθενείς ύστερα απο έμφραγμα μυοκαρδίου ή εγχειρήσεις στεφανιαίας τύπου `μπάι-ππας` ή ακόμη και ακρωτηριασμένους στα άκρα εξαιτίας κάποιας περιφερικής αγγειακής αρρώστειας, που προκλήθηκε </a:t>
            </a:r>
            <a:r>
              <a:rPr lang="el-GR" sz="2800" b="1" dirty="0" smtClean="0"/>
              <a:t>από </a:t>
            </a:r>
            <a:r>
              <a:rPr lang="el-GR" sz="2800" b="1" dirty="0"/>
              <a:t>το κάπνισμα, οι οποίοι λόγω της ψυχικής τους εξάρτησης συνεχίζουν να καπνίζουν το ένα τσιγάρο πάνω στο άλλο. Οι ίδιοι υποφέρουν, νοιώθουν δυστυχισμένοι και αγωνίζονται αλλά συνεχίζουν να εξυπηρετούν την εξάρτηση τους.</a:t>
            </a:r>
            <a:endParaRPr lang="en-US" sz="2800" dirty="0"/>
          </a:p>
          <a:p>
            <a:endParaRPr lang="en-US" sz="2700" b="1" dirty="0"/>
          </a:p>
        </p:txBody>
      </p:sp>
    </p:spTree>
    <p:extLst>
      <p:ext uri="{BB962C8B-B14F-4D97-AF65-F5344CB8AC3E}">
        <p14:creationId xmlns:p14="http://schemas.microsoft.com/office/powerpoint/2010/main" val="44365724"/>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TotalTime>
  <Words>311</Words>
  <Application>Microsoft Office PowerPoint</Application>
  <PresentationFormat>Προβολή στην οθόνη (4:3)</PresentationFormat>
  <Paragraphs>24</Paragraphs>
  <Slides>7</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7</vt:i4>
      </vt:variant>
    </vt:vector>
  </HeadingPairs>
  <TitlesOfParts>
    <vt:vector size="8" baseType="lpstr">
      <vt:lpstr>Θέμα του Office</vt:lpstr>
      <vt:lpstr>ΤΟ ΚΑΠΝΙΣΜΑ</vt:lpstr>
      <vt:lpstr>ΕΙΣΑΓΩΓΗ</vt:lpstr>
      <vt:lpstr>ΠΕΡΙΕΧΟΜΕΝΑ</vt:lpstr>
      <vt:lpstr>Το κάπνισμα ως εξάρτηση </vt:lpstr>
      <vt:lpstr>Η ΕΞΑΡΤΗΣΗ</vt:lpstr>
      <vt:lpstr>Παρουσίαση του PowerPoint</vt:lpstr>
      <vt:lpstr>Παρουσίαση του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Το κάπνισμα ως εξάρτηση </dc:title>
  <dc:creator>John</dc:creator>
  <cp:lastModifiedBy>John</cp:lastModifiedBy>
  <cp:revision>9</cp:revision>
  <dcterms:created xsi:type="dcterms:W3CDTF">2014-10-15T20:20:28Z</dcterms:created>
  <dcterms:modified xsi:type="dcterms:W3CDTF">2014-11-27T21:46:19Z</dcterms:modified>
</cp:coreProperties>
</file>